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6"/>
  </p:handoutMasterIdLst>
  <p:sldIdLst>
    <p:sldId id="266" r:id="rId2"/>
    <p:sldId id="269" r:id="rId3"/>
    <p:sldId id="267" r:id="rId4"/>
    <p:sldId id="268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4" r:id="rId14"/>
    <p:sldId id="281" r:id="rId15"/>
    <p:sldId id="282" r:id="rId16"/>
    <p:sldId id="283" r:id="rId17"/>
    <p:sldId id="285" r:id="rId18"/>
    <p:sldId id="287" r:id="rId19"/>
    <p:sldId id="286" r:id="rId20"/>
    <p:sldId id="288" r:id="rId21"/>
    <p:sldId id="293" r:id="rId22"/>
    <p:sldId id="290" r:id="rId23"/>
    <p:sldId id="292" r:id="rId24"/>
    <p:sldId id="291" r:id="rId25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Gothic A1 Medium" pitchFamily="2" charset="-127"/>
      <p:regular r:id="rId35"/>
    </p:embeddedFont>
    <p:embeddedFont>
      <p:font typeface="Gothic A1 SemiBold" pitchFamily="2" charset="-127"/>
      <p:regular r:id="rId36"/>
      <p:bold r:id="rId37"/>
    </p:embeddedFont>
    <p:embeddedFont>
      <p:font typeface="Microsoft GothicNeo" panose="020B0500000101010101" pitchFamily="34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DF"/>
    <a:srgbClr val="FEFEF4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70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536" y="176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2019. 8. 14.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2019. 8. 14.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61144" y="2304128"/>
            <a:ext cx="2021707" cy="861774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000" b="1" spc="-150" dirty="0" err="1">
                <a:solidFill>
                  <a:schemeClr val="accent2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치</a:t>
            </a:r>
            <a:r>
              <a:rPr lang="ko-KR" altLang="en-US" sz="5000" b="1" spc="-150" dirty="0" err="1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치</a:t>
            </a:r>
            <a:r>
              <a:rPr lang="ko-KR" altLang="en-US" sz="5000" b="1" spc="-150" dirty="0" err="1">
                <a:solidFill>
                  <a:schemeClr val="accent1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의</a:t>
            </a:r>
            <a:endParaRPr lang="ko-KR" altLang="en-US" sz="5000" b="1" spc="-150" dirty="0">
              <a:solidFill>
                <a:schemeClr val="accent6">
                  <a:lumMod val="50000"/>
                </a:schemeClr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34682-A56C-394F-A4CA-7CAAB6D23C50}"/>
              </a:ext>
            </a:extLst>
          </p:cNvPr>
          <p:cNvSpPr txBox="1"/>
          <p:nvPr/>
        </p:nvSpPr>
        <p:spPr>
          <a:xfrm>
            <a:off x="7808946" y="5859405"/>
            <a:ext cx="946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7</a:t>
            </a:r>
            <a:r>
              <a:rPr lang="ko-KR" altLang="en-US" sz="4000" b="1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3F9F0-D125-574F-9806-EF2FCDB3CB7E}"/>
              </a:ext>
            </a:extLst>
          </p:cNvPr>
          <p:cNvSpPr txBox="1"/>
          <p:nvPr/>
        </p:nvSpPr>
        <p:spPr>
          <a:xfrm>
            <a:off x="1818680" y="3425039"/>
            <a:ext cx="55066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30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환자의 </a:t>
            </a:r>
            <a:r>
              <a:rPr lang="ko-KR" altLang="en-US" sz="3000" b="1" spc="-300" dirty="0" err="1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증상별</a:t>
            </a:r>
            <a:r>
              <a:rPr lang="ko-KR" altLang="en-US" sz="3000" b="1" spc="-30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 치과의사 매칭 시스템</a:t>
            </a:r>
          </a:p>
        </p:txBody>
      </p:sp>
    </p:spTree>
    <p:extLst>
      <p:ext uri="{BB962C8B-B14F-4D97-AF65-F5344CB8AC3E}">
        <p14:creationId xmlns:p14="http://schemas.microsoft.com/office/powerpoint/2010/main" val="381945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overview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469013" y="3087893"/>
            <a:ext cx="11801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highlight>
                  <a:srgbClr val="FFFF00"/>
                </a:highlight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문제 </a:t>
            </a:r>
            <a:r>
              <a:rPr lang="en-US" altLang="ko-KR" sz="3000" spc="-150" dirty="0">
                <a:highlight>
                  <a:srgbClr val="FFFF00"/>
                </a:highlight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2</a:t>
            </a:r>
            <a:endParaRPr lang="ko-KR" altLang="en-US" sz="3000" spc="-150" dirty="0">
              <a:highlight>
                <a:srgbClr val="FFFF00"/>
              </a:highlight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A65F8-8C8E-DD41-B157-9A85CEC089F5}"/>
              </a:ext>
            </a:extLst>
          </p:cNvPr>
          <p:cNvSpPr txBox="1"/>
          <p:nvPr/>
        </p:nvSpPr>
        <p:spPr>
          <a:xfrm>
            <a:off x="388803" y="3641891"/>
            <a:ext cx="835517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환자 각자의 증상을</a:t>
            </a:r>
            <a:endParaRPr lang="en-US" altLang="ko-KR" sz="3000" spc="-150" dirty="0"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ko-KR" altLang="en-US" sz="3000" spc="-150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어떤 전문분야에서 전문적으로 다루는지 알지 못한다</a:t>
            </a:r>
          </a:p>
          <a:p>
            <a:endParaRPr lang="en-US" altLang="ko-KR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많은 치과 진료과목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전문용어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…</a:t>
            </a:r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pic>
        <p:nvPicPr>
          <p:cNvPr id="6" name="Picture 2" descr="https://lh5.googleusercontent.com/n5ygd5dhEZ27w7WokCmmwDPThzcUWxSlp86GGOHQ71piEjLPTPIOzK0YcWBOeqli6TS5UEhCNdrUtX68D9Jf9tRaV-DJos6XZyh0zm0kEBThTaFS_BYOM0C3bKhkREHz9b5YGlVL">
            <a:extLst>
              <a:ext uri="{FF2B5EF4-FFF2-40B4-BE49-F238E27FC236}">
                <a16:creationId xmlns:a16="http://schemas.microsoft.com/office/drawing/2014/main" id="{162280AF-277E-FD48-8CE2-F8B9D6D80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6" t="23768" r="6263" b="5218"/>
          <a:stretch/>
        </p:blipFill>
        <p:spPr bwMode="auto">
          <a:xfrm>
            <a:off x="5894504" y="909859"/>
            <a:ext cx="2266808" cy="26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9401B0-BDB3-EC48-9183-49679E98F9B3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80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overview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3203675" y="2288338"/>
            <a:ext cx="2736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SOLUTION!</a:t>
            </a:r>
            <a:endParaRPr lang="ko-KR" altLang="en-US" sz="4000" b="1" spc="-150" dirty="0">
              <a:solidFill>
                <a:schemeClr val="accent4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A65F8-8C8E-DD41-B157-9A85CEC089F5}"/>
              </a:ext>
            </a:extLst>
          </p:cNvPr>
          <p:cNvSpPr txBox="1"/>
          <p:nvPr/>
        </p:nvSpPr>
        <p:spPr>
          <a:xfrm>
            <a:off x="888136" y="2996224"/>
            <a:ext cx="73677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>
                <a:highlight>
                  <a:srgbClr val="FFFF00"/>
                </a:highlight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의사</a:t>
            </a:r>
            <a:r>
              <a:rPr lang="ko-KR" altLang="en-US" sz="4000" spc="-150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들의 </a:t>
            </a:r>
            <a:r>
              <a:rPr lang="ko-KR" altLang="en-US" sz="4000" b="1" spc="-150" dirty="0">
                <a:highlight>
                  <a:srgbClr val="FFFF00"/>
                </a:highlight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전문분야</a:t>
            </a:r>
            <a:r>
              <a:rPr lang="en-US" altLang="ko-KR" sz="4000" b="1" spc="-150" dirty="0">
                <a:highlight>
                  <a:srgbClr val="FFFF00"/>
                </a:highlight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4000" b="1" spc="-150" dirty="0">
                <a:highlight>
                  <a:srgbClr val="FFFF00"/>
                </a:highlight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</a:t>
            </a:r>
            <a:r>
              <a:rPr lang="ko-KR" altLang="en-US" sz="4000" b="1" spc="-150" dirty="0" err="1">
                <a:highlight>
                  <a:srgbClr val="FFFF00"/>
                </a:highlight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전문도</a:t>
            </a:r>
            <a:r>
              <a:rPr lang="ko-KR" altLang="en-US" sz="4000" spc="-150" dirty="0" err="1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를</a:t>
            </a:r>
            <a:endParaRPr lang="en-US" altLang="ko-KR" sz="4000" spc="-150" dirty="0"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pPr algn="ctr"/>
            <a:r>
              <a:rPr lang="ko-KR" altLang="en-US" sz="4000" b="1" spc="-150" dirty="0">
                <a:highlight>
                  <a:srgbClr val="FFFF00"/>
                </a:highlight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환자의 증상과 매칭</a:t>
            </a:r>
            <a:r>
              <a:rPr lang="ko-KR" altLang="en-US" sz="4000" spc="-150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하여 보여주자</a:t>
            </a:r>
            <a:r>
              <a:rPr lang="en-US" altLang="ko-KR" sz="4000" spc="-150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!</a:t>
            </a:r>
            <a:endParaRPr lang="ko-KR" altLang="en-US" sz="4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623E4-CAC5-2D44-B0DC-D49DDBE8E75B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7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data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1527679" y="224782"/>
            <a:ext cx="2377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1. </a:t>
            </a:r>
            <a:r>
              <a:rPr lang="ko-KR" altLang="en-US" sz="3000" spc="-150" dirty="0" err="1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공공데이터</a:t>
            </a:r>
            <a:endParaRPr lang="ko-KR" altLang="en-US" sz="3000" spc="-150" dirty="0">
              <a:solidFill>
                <a:schemeClr val="accent4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136EA0-10E2-864C-B44E-4EC06753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67" y="2183424"/>
            <a:ext cx="7981923" cy="13895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5D0A25-550A-624D-B8CD-CF914CFCC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0" y="3651163"/>
            <a:ext cx="8559800" cy="1409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86CE48-CF17-AB41-8147-CAF7F8C50920}"/>
              </a:ext>
            </a:extLst>
          </p:cNvPr>
          <p:cNvSpPr txBox="1"/>
          <p:nvPr/>
        </p:nvSpPr>
        <p:spPr>
          <a:xfrm>
            <a:off x="618034" y="5521551"/>
            <a:ext cx="79079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서울특별시 치과병원 정보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서울특별시 치과의원 정보</a:t>
            </a:r>
            <a:endParaRPr lang="en-US" altLang="ko-KR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pPr algn="ctr"/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병원명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병원위치정보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진료과목내용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전화번호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</a:t>
            </a:r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영업정보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BB75C-EC26-6349-A9F6-70C10D99BD3A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3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data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1527679" y="224782"/>
            <a:ext cx="3813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 건강보험심사평가원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6CE48-CF17-AB41-8147-CAF7F8C50920}"/>
              </a:ext>
            </a:extLst>
          </p:cNvPr>
          <p:cNvSpPr txBox="1"/>
          <p:nvPr/>
        </p:nvSpPr>
        <p:spPr>
          <a:xfrm>
            <a:off x="752685" y="5742641"/>
            <a:ext cx="76386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병원정보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</a:t>
            </a:r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병원별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전문의 현황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병원 홈페이지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진료시간 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A0487-764A-B245-A465-0B68F759373A}"/>
              </a:ext>
            </a:extLst>
          </p:cNvPr>
          <p:cNvSpPr txBox="1"/>
          <p:nvPr/>
        </p:nvSpPr>
        <p:spPr>
          <a:xfrm>
            <a:off x="219076" y="95657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97D09BE-8770-BE42-AAD7-12FE6E54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107" y="1320411"/>
            <a:ext cx="4652977" cy="145772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DFF61BF-2E51-8740-85A4-3777C752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1" y="1124705"/>
            <a:ext cx="4045226" cy="18915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EEB9FC-64C5-C642-9F08-2DEBA6628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79" y="3230999"/>
            <a:ext cx="6082748" cy="2058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BEBA6B-C6D8-064B-A483-E20D515BCA1C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393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data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1527679" y="224782"/>
            <a:ext cx="24529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3. </a:t>
            </a:r>
            <a:r>
              <a:rPr lang="ko-KR" altLang="en-US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학회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6CE48-CF17-AB41-8147-CAF7F8C50920}"/>
              </a:ext>
            </a:extLst>
          </p:cNvPr>
          <p:cNvSpPr txBox="1"/>
          <p:nvPr/>
        </p:nvSpPr>
        <p:spPr>
          <a:xfrm>
            <a:off x="1949326" y="5593554"/>
            <a:ext cx="52453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학회정보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학회와 관련된 전문용어정보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</a:p>
          <a:p>
            <a:pPr algn="ctr"/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임원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전문의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/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인정의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A0487-764A-B245-A465-0B68F759373A}"/>
              </a:ext>
            </a:extLst>
          </p:cNvPr>
          <p:cNvSpPr txBox="1"/>
          <p:nvPr/>
        </p:nvSpPr>
        <p:spPr>
          <a:xfrm>
            <a:off x="219076" y="95657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8EAA3C-6FE6-AC4F-A7CF-70C4B96F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69" y="932668"/>
            <a:ext cx="5083336" cy="30630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D68259-B559-F44A-9CA7-B5922DFAF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323" y="1083364"/>
            <a:ext cx="5086601" cy="15719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D129E9-5C91-0046-9B07-E5473CEE9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22" y="3181741"/>
            <a:ext cx="3109764" cy="24118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77C0FF-37A4-E147-94B3-C925AFCA8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483" y="3181741"/>
            <a:ext cx="3070456" cy="2358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29A00B-60B8-1946-B919-65329A1F42E5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280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data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1527679" y="224782"/>
            <a:ext cx="24529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4. </a:t>
            </a:r>
            <a:r>
              <a:rPr lang="ko-KR" altLang="en-US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논문 데이터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6CE48-CF17-AB41-8147-CAF7F8C50920}"/>
              </a:ext>
            </a:extLst>
          </p:cNvPr>
          <p:cNvSpPr txBox="1"/>
          <p:nvPr/>
        </p:nvSpPr>
        <p:spPr>
          <a:xfrm>
            <a:off x="1937304" y="5643250"/>
            <a:ext cx="52693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논문 초록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(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요약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),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</a:t>
            </a:r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발간정보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</a:t>
            </a:r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저자정보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등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DBFC59-281A-A741-9957-BEF22E71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332778"/>
            <a:ext cx="4550079" cy="31602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AB6BFF-D6C1-A244-807F-A17FABEE2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574" y="2226377"/>
            <a:ext cx="4391558" cy="3416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2C0B35-608D-9A4B-9E69-772828D3FBAE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537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data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1527679" y="224782"/>
            <a:ext cx="4953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5. </a:t>
            </a:r>
            <a:r>
              <a:rPr lang="ko-KR" altLang="en-US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관련 의사</a:t>
            </a:r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,</a:t>
            </a:r>
            <a:r>
              <a:rPr lang="ko-KR" altLang="en-US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 병원 정보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6CE48-CF17-AB41-8147-CAF7F8C50920}"/>
              </a:ext>
            </a:extLst>
          </p:cNvPr>
          <p:cNvSpPr txBox="1"/>
          <p:nvPr/>
        </p:nvSpPr>
        <p:spPr>
          <a:xfrm>
            <a:off x="518647" y="5742641"/>
            <a:ext cx="81067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병원에 근무하는 </a:t>
            </a:r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의사정보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의사약력정보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전문의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/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인정의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A0487-764A-B245-A465-0B68F759373A}"/>
              </a:ext>
            </a:extLst>
          </p:cNvPr>
          <p:cNvSpPr txBox="1"/>
          <p:nvPr/>
        </p:nvSpPr>
        <p:spPr>
          <a:xfrm>
            <a:off x="219076" y="95657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C90682-82C8-AD4A-B1EF-F48E7CC8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07" y="1064145"/>
            <a:ext cx="5186242" cy="31050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ED2C9AF-49D0-3945-A7BA-FF5CCCF25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491" y="2553393"/>
            <a:ext cx="3182787" cy="2903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BD97B8-9016-7E48-8E87-828E1FCC9578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66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data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1527679" y="224782"/>
            <a:ext cx="32464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6.</a:t>
            </a:r>
            <a:r>
              <a:rPr lang="ko-KR" altLang="en-US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 각 병원 홈페이지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6CE48-CF17-AB41-8147-CAF7F8C50920}"/>
              </a:ext>
            </a:extLst>
          </p:cNvPr>
          <p:cNvSpPr txBox="1"/>
          <p:nvPr/>
        </p:nvSpPr>
        <p:spPr>
          <a:xfrm>
            <a:off x="1369039" y="5742641"/>
            <a:ext cx="62520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병원별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</a:t>
            </a:r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근무의료진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현황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</a:t>
            </a:r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근무의료진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약력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Q&amp;A</a:t>
            </a:r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A0487-764A-B245-A465-0B68F759373A}"/>
              </a:ext>
            </a:extLst>
          </p:cNvPr>
          <p:cNvSpPr txBox="1"/>
          <p:nvPr/>
        </p:nvSpPr>
        <p:spPr>
          <a:xfrm>
            <a:off x="219076" y="95657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3C239-5E57-464B-8D23-F82CB050C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t="12325" r="12952" b="1918"/>
          <a:stretch/>
        </p:blipFill>
        <p:spPr>
          <a:xfrm>
            <a:off x="219076" y="901892"/>
            <a:ext cx="4882322" cy="38018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68FAA8-532D-F143-92F3-2595B4E10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495" y="1786339"/>
            <a:ext cx="4196020" cy="3710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1AE7AD-496F-064D-94DA-CD7DB5EB1313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618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data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1527679" y="224782"/>
            <a:ext cx="4809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7.</a:t>
            </a:r>
            <a:r>
              <a:rPr lang="ko-KR" altLang="en-US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 사용자</a:t>
            </a:r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-</a:t>
            </a:r>
            <a:r>
              <a:rPr lang="ko-KR" altLang="en-US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치과의사 질의응답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6CE48-CF17-AB41-8147-CAF7F8C50920}"/>
              </a:ext>
            </a:extLst>
          </p:cNvPr>
          <p:cNvSpPr txBox="1"/>
          <p:nvPr/>
        </p:nvSpPr>
        <p:spPr>
          <a:xfrm>
            <a:off x="2503916" y="5948737"/>
            <a:ext cx="41248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사용자와 치과의사의 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Q&amp;A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A0487-764A-B245-A465-0B68F759373A}"/>
              </a:ext>
            </a:extLst>
          </p:cNvPr>
          <p:cNvSpPr txBox="1"/>
          <p:nvPr/>
        </p:nvSpPr>
        <p:spPr>
          <a:xfrm>
            <a:off x="219076" y="95657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70750-F50C-6C4F-AEE4-7A49A9F8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" y="1270465"/>
            <a:ext cx="4452890" cy="26010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6081BD-A42C-8448-A7E3-BFB243B38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487" y="1017018"/>
            <a:ext cx="4772231" cy="39160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5A4EAF-CF7E-A046-85EC-63EE31EA1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0" y="3614312"/>
            <a:ext cx="8915400" cy="2019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8F4F44-D294-3F4E-9AE2-3BA8F8039F05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581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data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1527679" y="224782"/>
            <a:ext cx="20938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8.</a:t>
            </a:r>
            <a:r>
              <a:rPr lang="ko-KR" altLang="en-US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 의사 리뷰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6CE48-CF17-AB41-8147-CAF7F8C50920}"/>
              </a:ext>
            </a:extLst>
          </p:cNvPr>
          <p:cNvSpPr txBox="1"/>
          <p:nvPr/>
        </p:nvSpPr>
        <p:spPr>
          <a:xfrm>
            <a:off x="2923952" y="5813083"/>
            <a:ext cx="32960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의사에 대한 사용자 리뷰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A0487-764A-B245-A465-0B68F759373A}"/>
              </a:ext>
            </a:extLst>
          </p:cNvPr>
          <p:cNvSpPr txBox="1"/>
          <p:nvPr/>
        </p:nvSpPr>
        <p:spPr>
          <a:xfrm>
            <a:off x="219076" y="95657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355E95-DA47-CA47-9EAE-D4BEA639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07" y="1910711"/>
            <a:ext cx="6569765" cy="16239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36539E-1B74-D840-B75C-904C80D1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660" y="3057537"/>
            <a:ext cx="6271591" cy="18130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B1AD0-5D0E-9141-987D-3C637B117896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215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overview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BB651-5699-2C48-A9BF-846174D06F51}"/>
              </a:ext>
            </a:extLst>
          </p:cNvPr>
          <p:cNvSpPr txBox="1"/>
          <p:nvPr/>
        </p:nvSpPr>
        <p:spPr>
          <a:xfrm>
            <a:off x="3044979" y="2590945"/>
            <a:ext cx="31261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-</a:t>
            </a:r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지인 추천</a:t>
            </a:r>
            <a:endParaRPr lang="en-US" altLang="ko-KR" sz="3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en-US" altLang="ko-KR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-</a:t>
            </a:r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가까운 곳</a:t>
            </a:r>
            <a:endParaRPr lang="en-US" altLang="ko-KR" sz="3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en-US" altLang="ko-KR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-</a:t>
            </a:r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증상에 따른 검색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F8CAC-A7E0-C04F-81DD-5AAB0BF9F631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131BD-287B-D64D-ADD3-882A14D5691E}"/>
              </a:ext>
            </a:extLst>
          </p:cNvPr>
          <p:cNvSpPr txBox="1"/>
          <p:nvPr/>
        </p:nvSpPr>
        <p:spPr>
          <a:xfrm>
            <a:off x="2815748" y="1834068"/>
            <a:ext cx="35125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rgbClr val="525252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Q. </a:t>
            </a:r>
            <a:r>
              <a:rPr lang="ko-KR" altLang="en-US" sz="3000" spc="-150" dirty="0">
                <a:solidFill>
                  <a:srgbClr val="525252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어떤 치과를 갈까</a:t>
            </a:r>
            <a:r>
              <a:rPr lang="en-US" altLang="ko-KR" sz="3000" spc="-150" dirty="0">
                <a:solidFill>
                  <a:srgbClr val="525252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?</a:t>
            </a:r>
            <a:endParaRPr lang="ko-KR" altLang="en-US" sz="3000" spc="-150" dirty="0">
              <a:solidFill>
                <a:srgbClr val="525252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202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1189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data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1527679" y="224782"/>
            <a:ext cx="36567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9.</a:t>
            </a:r>
            <a:r>
              <a:rPr lang="ko-KR" altLang="en-US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 질병정보</a:t>
            </a:r>
            <a:r>
              <a:rPr lang="en-US" altLang="ko-KR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,</a:t>
            </a:r>
            <a:r>
              <a:rPr lang="ko-KR" altLang="en-US" sz="3000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 </a:t>
            </a:r>
            <a:r>
              <a:rPr lang="ko-KR" altLang="en-US" sz="3000" spc="-150" dirty="0" err="1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용어정보</a:t>
            </a:r>
            <a:endParaRPr lang="ko-KR" altLang="en-US" sz="3000" spc="-150" dirty="0">
              <a:solidFill>
                <a:schemeClr val="accent4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6CE48-CF17-AB41-8147-CAF7F8C50920}"/>
              </a:ext>
            </a:extLst>
          </p:cNvPr>
          <p:cNvSpPr txBox="1"/>
          <p:nvPr/>
        </p:nvSpPr>
        <p:spPr>
          <a:xfrm>
            <a:off x="2729989" y="5895197"/>
            <a:ext cx="36840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치의학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관련 질환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</a:t>
            </a:r>
            <a:r>
              <a:rPr lang="ko-KR" altLang="en-US" sz="25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용어정보</a:t>
            </a:r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A0487-764A-B245-A465-0B68F759373A}"/>
              </a:ext>
            </a:extLst>
          </p:cNvPr>
          <p:cNvSpPr txBox="1"/>
          <p:nvPr/>
        </p:nvSpPr>
        <p:spPr>
          <a:xfrm>
            <a:off x="219076" y="95657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0EB18A-D335-1348-B07E-318FCB54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70" y="1195106"/>
            <a:ext cx="2760511" cy="42837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887955-1DAB-1945-9CEB-C2891222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104" y="1789043"/>
            <a:ext cx="5420066" cy="19056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11C19C-CCF8-CA41-ABE5-4B9AACFF5A20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644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algorithm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7A98BA-8EA3-2D41-B0BA-1D27C32E6ED0}"/>
              </a:ext>
            </a:extLst>
          </p:cNvPr>
          <p:cNvSpPr txBox="1"/>
          <p:nvPr/>
        </p:nvSpPr>
        <p:spPr>
          <a:xfrm>
            <a:off x="6450357" y="6199474"/>
            <a:ext cx="2231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의사의 논문</a:t>
            </a:r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칼럼 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465C8A-7BBF-C14F-A8ED-F9FA07F6732C}"/>
              </a:ext>
            </a:extLst>
          </p:cNvPr>
          <p:cNvSpPr txBox="1"/>
          <p:nvPr/>
        </p:nvSpPr>
        <p:spPr>
          <a:xfrm>
            <a:off x="2506878" y="3139493"/>
            <a:ext cx="3102131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word embedding (word2vec)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7B690A-2B72-0448-9AF5-CA78AFC74125}"/>
              </a:ext>
            </a:extLst>
          </p:cNvPr>
          <p:cNvSpPr txBox="1"/>
          <p:nvPr/>
        </p:nvSpPr>
        <p:spPr>
          <a:xfrm>
            <a:off x="3319034" y="1398145"/>
            <a:ext cx="1656223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관련 의사 매칭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0B3922C-AC04-6C43-932A-1532FEE76B52}"/>
              </a:ext>
            </a:extLst>
          </p:cNvPr>
          <p:cNvCxnSpPr>
            <a:cxnSpLocks/>
          </p:cNvCxnSpPr>
          <p:nvPr/>
        </p:nvCxnSpPr>
        <p:spPr>
          <a:xfrm flipH="1" flipV="1">
            <a:off x="7566209" y="3310210"/>
            <a:ext cx="1" cy="2822235"/>
          </a:xfrm>
          <a:prstGeom prst="straightConnector1">
            <a:avLst/>
          </a:prstGeom>
          <a:ln w="60325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491F46B-4C84-364A-9E65-C6617920F30A}"/>
              </a:ext>
            </a:extLst>
          </p:cNvPr>
          <p:cNvCxnSpPr>
            <a:cxnSpLocks/>
          </p:cNvCxnSpPr>
          <p:nvPr/>
        </p:nvCxnSpPr>
        <p:spPr>
          <a:xfrm>
            <a:off x="5026213" y="1588611"/>
            <a:ext cx="1514093" cy="0"/>
          </a:xfrm>
          <a:prstGeom prst="straightConnector1">
            <a:avLst/>
          </a:prstGeom>
          <a:ln w="60325">
            <a:solidFill>
              <a:schemeClr val="accent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4DAFA-B333-7C41-8946-107840E2339C}"/>
              </a:ext>
            </a:extLst>
          </p:cNvPr>
          <p:cNvSpPr txBox="1"/>
          <p:nvPr/>
        </p:nvSpPr>
        <p:spPr>
          <a:xfrm>
            <a:off x="2378636" y="3728970"/>
            <a:ext cx="33586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의사</a:t>
            </a:r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  <a:r>
              <a:rPr lang="ko-KR" altLang="en-US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병원 관련 데이터 및</a:t>
            </a:r>
            <a:endParaRPr lang="en-US" altLang="ko-KR" sz="2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pPr algn="ctr"/>
            <a:r>
              <a:rPr lang="ko-KR" altLang="en-US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일반 문의 데이터 등에서 추출한</a:t>
            </a:r>
            <a:endParaRPr lang="en-US" altLang="ko-KR" sz="2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pPr algn="ctr"/>
            <a:r>
              <a:rPr lang="ko-KR" altLang="en-US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단어들의 관계를 </a:t>
            </a:r>
            <a:r>
              <a:rPr lang="ko-KR" altLang="en-US" sz="2000" spc="-150" dirty="0" err="1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벡터화</a:t>
            </a:r>
            <a:endParaRPr lang="ko-KR" altLang="en-US" sz="2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30F8B68-D7C5-C04D-B749-0201D02CD63E}"/>
              </a:ext>
            </a:extLst>
          </p:cNvPr>
          <p:cNvCxnSpPr>
            <a:cxnSpLocks/>
          </p:cNvCxnSpPr>
          <p:nvPr/>
        </p:nvCxnSpPr>
        <p:spPr>
          <a:xfrm>
            <a:off x="6532896" y="1568733"/>
            <a:ext cx="0" cy="865239"/>
          </a:xfrm>
          <a:prstGeom prst="straightConnector1">
            <a:avLst/>
          </a:prstGeom>
          <a:ln w="60325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9B143D-42EB-9C4A-A3D8-F9CC1C36D64F}"/>
              </a:ext>
            </a:extLst>
          </p:cNvPr>
          <p:cNvSpPr txBox="1"/>
          <p:nvPr/>
        </p:nvSpPr>
        <p:spPr>
          <a:xfrm>
            <a:off x="754252" y="2562671"/>
            <a:ext cx="1625766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Related words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08AB261-8B28-4F4A-B275-4184F954632C}"/>
              </a:ext>
            </a:extLst>
          </p:cNvPr>
          <p:cNvCxnSpPr>
            <a:cxnSpLocks/>
          </p:cNvCxnSpPr>
          <p:nvPr/>
        </p:nvCxnSpPr>
        <p:spPr>
          <a:xfrm>
            <a:off x="1057265" y="3266923"/>
            <a:ext cx="2" cy="2609481"/>
          </a:xfrm>
          <a:prstGeom prst="straightConnector1">
            <a:avLst/>
          </a:prstGeom>
          <a:ln w="60325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C9279AB-3A98-7D43-92A1-7E34227964BC}"/>
              </a:ext>
            </a:extLst>
          </p:cNvPr>
          <p:cNvCxnSpPr>
            <a:cxnSpLocks/>
          </p:cNvCxnSpPr>
          <p:nvPr/>
        </p:nvCxnSpPr>
        <p:spPr>
          <a:xfrm>
            <a:off x="1057265" y="3316618"/>
            <a:ext cx="1413732" cy="0"/>
          </a:xfrm>
          <a:prstGeom prst="straightConnector1">
            <a:avLst/>
          </a:prstGeom>
          <a:ln w="60325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CD405DC-DAF9-8C41-ACB9-411B75D3ED3F}"/>
              </a:ext>
            </a:extLst>
          </p:cNvPr>
          <p:cNvSpPr txBox="1"/>
          <p:nvPr/>
        </p:nvSpPr>
        <p:spPr>
          <a:xfrm>
            <a:off x="478421" y="5876404"/>
            <a:ext cx="1157689" cy="400110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환자 증상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0E7EA8-48EC-074D-BAED-B3CF2FF7939D}"/>
              </a:ext>
            </a:extLst>
          </p:cNvPr>
          <p:cNvSpPr txBox="1"/>
          <p:nvPr/>
        </p:nvSpPr>
        <p:spPr>
          <a:xfrm>
            <a:off x="394264" y="4174511"/>
            <a:ext cx="132600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토픽 추출</a:t>
            </a:r>
            <a:endParaRPr lang="en-US" altLang="ko-KR" sz="2000" b="1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pPr algn="ctr"/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LDA</a:t>
            </a:r>
          </a:p>
          <a:p>
            <a:pPr algn="ctr"/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LSA</a:t>
            </a:r>
          </a:p>
          <a:p>
            <a:pPr algn="ctr"/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TEXTRANK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2859C-E1CE-6C4C-941C-F9F0087D8163}"/>
              </a:ext>
            </a:extLst>
          </p:cNvPr>
          <p:cNvSpPr txBox="1"/>
          <p:nvPr/>
        </p:nvSpPr>
        <p:spPr>
          <a:xfrm>
            <a:off x="6094958" y="3707146"/>
            <a:ext cx="2738250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토픽 추출</a:t>
            </a:r>
            <a:endParaRPr lang="en-US" altLang="ko-KR" sz="2000" b="1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pPr algn="ctr"/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LDA</a:t>
            </a:r>
          </a:p>
          <a:p>
            <a:pPr algn="ctr"/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LSA</a:t>
            </a:r>
          </a:p>
          <a:p>
            <a:pPr algn="ctr"/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ATTENTION</a:t>
            </a:r>
          </a:p>
          <a:p>
            <a:pPr algn="ctr"/>
            <a:endParaRPr lang="en-US" altLang="ko-KR" sz="2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pPr marL="342900" indent="-342900" algn="ctr">
              <a:buFont typeface="Wingdings" pitchFamily="2" charset="2"/>
              <a:buChar char="à"/>
            </a:pPr>
            <a:r>
              <a:rPr lang="ko-KR" altLang="en-US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  <a:sym typeface="Wingdings" pitchFamily="2" charset="2"/>
              </a:rPr>
              <a:t>각 토픽에 대한 유사도</a:t>
            </a:r>
            <a:endParaRPr lang="en-US" altLang="ko-KR" sz="2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  <a:sym typeface="Wingdings" pitchFamily="2" charset="2"/>
            </a:endParaRPr>
          </a:p>
          <a:p>
            <a:pPr algn="ctr"/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  <a:sym typeface="Wingdings" pitchFamily="2" charset="2"/>
              </a:rPr>
              <a:t></a:t>
            </a:r>
            <a:r>
              <a:rPr lang="ko-KR" altLang="en-US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  <a:sym typeface="Wingdings" pitchFamily="2" charset="2"/>
              </a:rPr>
              <a:t> </a:t>
            </a:r>
            <a:r>
              <a:rPr lang="ko-KR" altLang="en-US" sz="2000" spc="-150" dirty="0" err="1">
                <a:solidFill>
                  <a:srgbClr val="525252"/>
                </a:solidFill>
                <a:highlight>
                  <a:srgbClr val="FFFF00"/>
                </a:highlight>
                <a:latin typeface="Gothic A1 Medium" pitchFamily="2" charset="-127"/>
                <a:ea typeface="Gothic A1 Medium" pitchFamily="2" charset="-127"/>
                <a:cs typeface="Gothic A1 Medium" pitchFamily="2" charset="-127"/>
                <a:sym typeface="Wingdings" pitchFamily="2" charset="2"/>
              </a:rPr>
              <a:t>전문정도</a:t>
            </a:r>
            <a:endParaRPr lang="ko-KR" altLang="en-US" sz="2000" spc="-150" dirty="0">
              <a:solidFill>
                <a:srgbClr val="525252"/>
              </a:solidFill>
              <a:highlight>
                <a:srgbClr val="FFFF00"/>
              </a:highlight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F2D9AC4-615E-5F41-B4B0-94859E15E12F}"/>
              </a:ext>
            </a:extLst>
          </p:cNvPr>
          <p:cNvCxnSpPr>
            <a:cxnSpLocks/>
          </p:cNvCxnSpPr>
          <p:nvPr/>
        </p:nvCxnSpPr>
        <p:spPr>
          <a:xfrm flipH="1">
            <a:off x="5666492" y="3316618"/>
            <a:ext cx="1919594" cy="0"/>
          </a:xfrm>
          <a:prstGeom prst="straightConnector1">
            <a:avLst/>
          </a:prstGeom>
          <a:ln w="60325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4CD9C7A-9034-8F4B-9F8D-C96FC3956DB3}"/>
              </a:ext>
            </a:extLst>
          </p:cNvPr>
          <p:cNvSpPr txBox="1"/>
          <p:nvPr/>
        </p:nvSpPr>
        <p:spPr>
          <a:xfrm>
            <a:off x="5838317" y="2494785"/>
            <a:ext cx="1625766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Related words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95BF5-4051-C741-A917-752F335FB01C}"/>
              </a:ext>
            </a:extLst>
          </p:cNvPr>
          <p:cNvCxnSpPr>
            <a:cxnSpLocks/>
          </p:cNvCxnSpPr>
          <p:nvPr/>
        </p:nvCxnSpPr>
        <p:spPr>
          <a:xfrm>
            <a:off x="5108713" y="2694840"/>
            <a:ext cx="729604" cy="0"/>
          </a:xfrm>
          <a:prstGeom prst="straightConnector1">
            <a:avLst/>
          </a:prstGeom>
          <a:ln w="60325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646AB82-75B9-3F43-8E6B-EF98EBD6D28F}"/>
              </a:ext>
            </a:extLst>
          </p:cNvPr>
          <p:cNvCxnSpPr>
            <a:cxnSpLocks/>
          </p:cNvCxnSpPr>
          <p:nvPr/>
        </p:nvCxnSpPr>
        <p:spPr>
          <a:xfrm flipH="1">
            <a:off x="2378636" y="2694840"/>
            <a:ext cx="745564" cy="0"/>
          </a:xfrm>
          <a:prstGeom prst="straightConnector1">
            <a:avLst/>
          </a:prstGeom>
          <a:ln w="60325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0C592E-1D54-DD4B-9F4A-E9D088B119AC}"/>
              </a:ext>
            </a:extLst>
          </p:cNvPr>
          <p:cNvCxnSpPr>
            <a:cxnSpLocks/>
          </p:cNvCxnSpPr>
          <p:nvPr/>
        </p:nvCxnSpPr>
        <p:spPr>
          <a:xfrm>
            <a:off x="5108713" y="2662629"/>
            <a:ext cx="0" cy="444653"/>
          </a:xfrm>
          <a:prstGeom prst="straightConnector1">
            <a:avLst/>
          </a:prstGeom>
          <a:ln w="60325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1349409-BF94-B449-953C-3D3BD3854691}"/>
              </a:ext>
            </a:extLst>
          </p:cNvPr>
          <p:cNvCxnSpPr>
            <a:cxnSpLocks/>
          </p:cNvCxnSpPr>
          <p:nvPr/>
        </p:nvCxnSpPr>
        <p:spPr>
          <a:xfrm>
            <a:off x="3124200" y="2662629"/>
            <a:ext cx="0" cy="444653"/>
          </a:xfrm>
          <a:prstGeom prst="straightConnector1">
            <a:avLst/>
          </a:prstGeom>
          <a:ln w="60325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DA481C3-5604-B941-963D-CC3F941840E4}"/>
              </a:ext>
            </a:extLst>
          </p:cNvPr>
          <p:cNvCxnSpPr>
            <a:cxnSpLocks/>
          </p:cNvCxnSpPr>
          <p:nvPr/>
        </p:nvCxnSpPr>
        <p:spPr>
          <a:xfrm flipH="1">
            <a:off x="1567135" y="1568733"/>
            <a:ext cx="1751900" cy="0"/>
          </a:xfrm>
          <a:prstGeom prst="straightConnector1">
            <a:avLst/>
          </a:prstGeom>
          <a:ln w="60325">
            <a:solidFill>
              <a:schemeClr val="accent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14EBC54-449A-0948-9AF1-A9A6FFE29110}"/>
              </a:ext>
            </a:extLst>
          </p:cNvPr>
          <p:cNvCxnSpPr>
            <a:cxnSpLocks/>
          </p:cNvCxnSpPr>
          <p:nvPr/>
        </p:nvCxnSpPr>
        <p:spPr>
          <a:xfrm>
            <a:off x="1603677" y="1568733"/>
            <a:ext cx="0" cy="926052"/>
          </a:xfrm>
          <a:prstGeom prst="straightConnector1">
            <a:avLst/>
          </a:prstGeom>
          <a:ln w="60325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8B4BCC3-0E46-5F4C-A561-DCB2CB2AFEB2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509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372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service UI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A0487-764A-B245-A465-0B68F759373A}"/>
              </a:ext>
            </a:extLst>
          </p:cNvPr>
          <p:cNvSpPr txBox="1"/>
          <p:nvPr/>
        </p:nvSpPr>
        <p:spPr>
          <a:xfrm>
            <a:off x="219076" y="95657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D9E76B-D97A-9941-83F0-805EAB0E8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2" y="1115594"/>
            <a:ext cx="8300476" cy="4690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2AAAB-E9FA-A249-A145-339CF54F8B12}"/>
              </a:ext>
            </a:extLst>
          </p:cNvPr>
          <p:cNvSpPr txBox="1"/>
          <p:nvPr/>
        </p:nvSpPr>
        <p:spPr>
          <a:xfrm>
            <a:off x="4507025" y="1205045"/>
            <a:ext cx="49695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spc="-150" dirty="0" err="1">
                <a:solidFill>
                  <a:schemeClr val="accent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치</a:t>
            </a:r>
            <a:r>
              <a:rPr lang="ko-KR" altLang="en-US" sz="1000" spc="-150" dirty="0" err="1">
                <a:solidFill>
                  <a:schemeClr val="accent4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치</a:t>
            </a:r>
            <a:r>
              <a:rPr lang="ko-KR" altLang="en-US" sz="1000" spc="-150" dirty="0" err="1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</a:t>
            </a:r>
            <a:endParaRPr lang="ko-KR" altLang="en-US" sz="1000" spc="-150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A97EC-7099-D243-938F-9E1033A9BFCE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837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372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service UI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A0487-764A-B245-A465-0B68F759373A}"/>
              </a:ext>
            </a:extLst>
          </p:cNvPr>
          <p:cNvSpPr txBox="1"/>
          <p:nvPr/>
        </p:nvSpPr>
        <p:spPr>
          <a:xfrm>
            <a:off x="219076" y="956579"/>
            <a:ext cx="1847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77426F-4337-8B45-9A0F-1FAD68234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8" t="8782" r="11522" b="10626"/>
          <a:stretch/>
        </p:blipFill>
        <p:spPr>
          <a:xfrm>
            <a:off x="696002" y="1133060"/>
            <a:ext cx="7875907" cy="5068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23D438-D8BE-3149-A739-3E04BE8D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60" y="3109432"/>
            <a:ext cx="319568" cy="3195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D8D420-E968-EC4B-BDDF-669467D98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95" y="3798545"/>
            <a:ext cx="319568" cy="3195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7ED68A-8C2B-6649-BF66-BF7EEA4D4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938" y="2648919"/>
            <a:ext cx="319568" cy="3195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4AA7F8-0581-0441-BB8C-0BE9E490F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85" y="3279155"/>
            <a:ext cx="319568" cy="3195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CFA6CF-43AE-B149-98FD-CAE17BF25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71" y="4653310"/>
            <a:ext cx="319568" cy="3195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9CD09F-5B9A-0E45-AD22-8F76746BD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8" y="5405372"/>
            <a:ext cx="319568" cy="3195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558A1A-3A1E-7A4C-98ED-07A437171BBE}"/>
              </a:ext>
            </a:extLst>
          </p:cNvPr>
          <p:cNvSpPr txBox="1"/>
          <p:nvPr/>
        </p:nvSpPr>
        <p:spPr>
          <a:xfrm>
            <a:off x="4507025" y="1205045"/>
            <a:ext cx="496957" cy="24622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spc="-150" dirty="0" err="1">
                <a:solidFill>
                  <a:schemeClr val="accent2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치</a:t>
            </a:r>
            <a:r>
              <a:rPr lang="ko-KR" altLang="en-US" sz="1000" spc="-150" dirty="0" err="1">
                <a:solidFill>
                  <a:schemeClr val="accent4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치</a:t>
            </a:r>
            <a:r>
              <a:rPr lang="ko-KR" altLang="en-US" sz="1000" spc="-150" dirty="0" err="1">
                <a:solidFill>
                  <a:schemeClr val="bg1"/>
                </a:solidFill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의</a:t>
            </a:r>
            <a:endParaRPr lang="ko-KR" altLang="en-US" sz="1000" spc="-150" dirty="0">
              <a:solidFill>
                <a:schemeClr val="bg1"/>
              </a:solidFill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F26B67-BA1F-6B4C-9A81-0B942D5AABF0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60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E92E13C-2674-C44C-8AB2-EBBA97ACF593}"/>
              </a:ext>
            </a:extLst>
          </p:cNvPr>
          <p:cNvSpPr/>
          <p:nvPr/>
        </p:nvSpPr>
        <p:spPr>
          <a:xfrm>
            <a:off x="-1" y="0"/>
            <a:ext cx="922351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3F9F0-D125-574F-9806-EF2FCDB3CB7E}"/>
              </a:ext>
            </a:extLst>
          </p:cNvPr>
          <p:cNvSpPr txBox="1"/>
          <p:nvPr/>
        </p:nvSpPr>
        <p:spPr>
          <a:xfrm>
            <a:off x="3837664" y="2998112"/>
            <a:ext cx="1468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Q&amp;A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D0E1E-FDC1-C243-BE90-1EB6080BF267}"/>
              </a:ext>
            </a:extLst>
          </p:cNvPr>
          <p:cNvSpPr txBox="1"/>
          <p:nvPr/>
        </p:nvSpPr>
        <p:spPr>
          <a:xfrm>
            <a:off x="3561146" y="2136338"/>
            <a:ext cx="2021707" cy="861774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5000" b="1" spc="-150" dirty="0" err="1">
                <a:solidFill>
                  <a:schemeClr val="accent2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치</a:t>
            </a:r>
            <a:r>
              <a:rPr lang="ko-KR" altLang="en-US" sz="5000" b="1" spc="-150" dirty="0" err="1">
                <a:solidFill>
                  <a:schemeClr val="accent4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치</a:t>
            </a:r>
            <a:r>
              <a:rPr lang="ko-KR" altLang="en-US" sz="5000" b="1" spc="-150" dirty="0" err="1">
                <a:solidFill>
                  <a:schemeClr val="accent1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의</a:t>
            </a:r>
            <a:endParaRPr lang="ko-KR" altLang="en-US" sz="5000" b="1" spc="-150" dirty="0">
              <a:solidFill>
                <a:schemeClr val="accent6">
                  <a:lumMod val="50000"/>
                </a:schemeClr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08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overview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2815748" y="1834068"/>
            <a:ext cx="35125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rgbClr val="525252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Q. </a:t>
            </a:r>
            <a:r>
              <a:rPr lang="ko-KR" altLang="en-US" sz="3000" spc="-150" dirty="0">
                <a:solidFill>
                  <a:srgbClr val="525252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어떤 치과를 갈까</a:t>
            </a:r>
            <a:r>
              <a:rPr lang="en-US" altLang="ko-KR" sz="3000" spc="-150" dirty="0">
                <a:solidFill>
                  <a:srgbClr val="525252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?</a:t>
            </a:r>
            <a:endParaRPr lang="ko-KR" altLang="en-US" sz="3000" spc="-150" dirty="0">
              <a:solidFill>
                <a:srgbClr val="525252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BB651-5699-2C48-A9BF-846174D06F51}"/>
              </a:ext>
            </a:extLst>
          </p:cNvPr>
          <p:cNvSpPr txBox="1"/>
          <p:nvPr/>
        </p:nvSpPr>
        <p:spPr>
          <a:xfrm>
            <a:off x="3044979" y="2590945"/>
            <a:ext cx="31261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-</a:t>
            </a:r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지인 추천</a:t>
            </a:r>
            <a:endParaRPr lang="en-US" altLang="ko-KR" sz="3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en-US" altLang="ko-KR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-</a:t>
            </a:r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가까운 곳</a:t>
            </a:r>
            <a:endParaRPr lang="en-US" altLang="ko-KR" sz="3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en-US" altLang="ko-KR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-</a:t>
            </a:r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증상에 따른 검색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6CE31-B547-5C4B-B195-B6958442495C}"/>
              </a:ext>
            </a:extLst>
          </p:cNvPr>
          <p:cNvSpPr txBox="1"/>
          <p:nvPr/>
        </p:nvSpPr>
        <p:spPr>
          <a:xfrm>
            <a:off x="1533346" y="4474032"/>
            <a:ext cx="60773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FF0000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이렇게 간 치과에서 문제가 생긴다면</a:t>
            </a:r>
            <a:r>
              <a:rPr lang="en-US" altLang="ko-KR" sz="3000" spc="-150" dirty="0">
                <a:solidFill>
                  <a:srgbClr val="FF0000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?</a:t>
            </a:r>
            <a:endParaRPr lang="ko-KR" altLang="en-US" sz="3000" spc="-150" dirty="0">
              <a:solidFill>
                <a:srgbClr val="FF0000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3E4C7-A016-D74A-9020-B2C0FE403B5F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21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overview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9C7D5B-58A7-F44A-AD8D-BC2BD33A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193524"/>
            <a:ext cx="8039100" cy="1409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B1325A-3029-2249-907F-4AB75D199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14431"/>
            <a:ext cx="8343900" cy="990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39A756-FD34-9E44-9FAB-8A2B8D1CE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659" y="4016238"/>
            <a:ext cx="4286682" cy="24407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37FE1E-0435-B24D-A054-A7DA22A60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4016238"/>
            <a:ext cx="8343900" cy="780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3CAD5B-56AD-0E45-9CF2-8785E39C7C35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22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overview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9C7D5B-58A7-F44A-AD8D-BC2BD33A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193524"/>
            <a:ext cx="8039100" cy="1409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B1325A-3029-2249-907F-4AB75D199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814431"/>
            <a:ext cx="8343900" cy="990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A39A756-FD34-9E44-9FAB-8A2B8D1CE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659" y="4016238"/>
            <a:ext cx="4286682" cy="24407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37FE1E-0435-B24D-A054-A7DA22A60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" y="4016238"/>
            <a:ext cx="8343900" cy="7802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CB6D0E-1412-7F4F-9B0B-75EDBBEE9B6D}"/>
              </a:ext>
            </a:extLst>
          </p:cNvPr>
          <p:cNvSpPr/>
          <p:nvPr/>
        </p:nvSpPr>
        <p:spPr>
          <a:xfrm>
            <a:off x="-1" y="956578"/>
            <a:ext cx="9223513" cy="5901421"/>
          </a:xfrm>
          <a:prstGeom prst="rect">
            <a:avLst/>
          </a:prstGeom>
          <a:solidFill>
            <a:schemeClr val="accent6">
              <a:lumMod val="2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CD258-1D49-A54B-B201-5C1C03F0C0A7}"/>
              </a:ext>
            </a:extLst>
          </p:cNvPr>
          <p:cNvSpPr txBox="1"/>
          <p:nvPr/>
        </p:nvSpPr>
        <p:spPr>
          <a:xfrm>
            <a:off x="1316622" y="2406761"/>
            <a:ext cx="65902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치과에서 빈번히 발생하는 과잉진료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344053-DEC5-3747-8500-6A0CC9B8DAED}"/>
              </a:ext>
            </a:extLst>
          </p:cNvPr>
          <p:cNvSpPr txBox="1"/>
          <p:nvPr/>
        </p:nvSpPr>
        <p:spPr>
          <a:xfrm>
            <a:off x="906548" y="3387495"/>
            <a:ext cx="78374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pc="-150" dirty="0">
                <a:solidFill>
                  <a:schemeClr val="bg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근본적인 원인은 </a:t>
            </a:r>
            <a:endParaRPr lang="en-US" altLang="ko-KR" sz="3000" b="1" spc="-150" dirty="0">
              <a:solidFill>
                <a:schemeClr val="bg1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ko-KR" altLang="en-US" sz="3000" b="1" spc="-150" dirty="0">
                <a:solidFill>
                  <a:schemeClr val="bg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‘소비자가 의료기관을 선택하는 기준이 </a:t>
            </a:r>
            <a:r>
              <a:rPr lang="ko-KR" altLang="en-US" sz="3000" b="1" spc="-150" dirty="0">
                <a:solidFill>
                  <a:srgbClr val="FFFF00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모호하고</a:t>
            </a:r>
            <a:r>
              <a:rPr lang="en-US" altLang="ko-KR" sz="3000" b="1" spc="-150" dirty="0">
                <a:solidFill>
                  <a:srgbClr val="FFFF00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</a:t>
            </a:r>
          </a:p>
          <a:p>
            <a:r>
              <a:rPr lang="ko-KR" altLang="en-US" sz="3000" b="1" spc="-150" dirty="0">
                <a:solidFill>
                  <a:srgbClr val="FFFF00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주변 지인의 추천에 의존</a:t>
            </a:r>
            <a:r>
              <a:rPr lang="ko-KR" altLang="en-US" sz="3000" b="1" spc="-150" dirty="0">
                <a:solidFill>
                  <a:schemeClr val="bg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하고 </a:t>
            </a:r>
            <a:r>
              <a:rPr lang="ko-KR" altLang="en-US" sz="3000" b="1" spc="-150" dirty="0" err="1">
                <a:solidFill>
                  <a:schemeClr val="bg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있다’는</a:t>
            </a:r>
            <a:r>
              <a:rPr lang="ko-KR" altLang="en-US" sz="3000" b="1" spc="-150" dirty="0">
                <a:solidFill>
                  <a:schemeClr val="bg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B325F-76B6-D348-97C8-2A2BF824777F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1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overview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1430537" y="978869"/>
            <a:ext cx="20553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전문의 제도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A65F8-8C8E-DD41-B157-9A85CEC089F5}"/>
              </a:ext>
            </a:extLst>
          </p:cNvPr>
          <p:cNvSpPr txBox="1"/>
          <p:nvPr/>
        </p:nvSpPr>
        <p:spPr>
          <a:xfrm>
            <a:off x="1430537" y="1532867"/>
            <a:ext cx="48093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치과의 경우 </a:t>
            </a:r>
            <a:r>
              <a:rPr lang="en-US" altLang="ko-KR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2008</a:t>
            </a:r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년부터 시행</a:t>
            </a:r>
          </a:p>
        </p:txBody>
      </p:sp>
      <p:pic>
        <p:nvPicPr>
          <p:cNvPr id="11" name="Picture 2" descr="https://lh3.googleusercontent.com/9JmMpEfsU79LyjpKYE_LG2C37gp2slT-ZSUiZuF8Jiy45x6_9DjVb9R3pL5qblbhVpClusR8KUwmfz77WoCV3aLzN_IeREtoSWs5tgVctsg4oFSoGMJXm0hI9Et8uDCjDA7yZfdy">
            <a:extLst>
              <a:ext uri="{FF2B5EF4-FFF2-40B4-BE49-F238E27FC236}">
                <a16:creationId xmlns:a16="http://schemas.microsoft.com/office/drawing/2014/main" id="{0FF6783F-66C9-3A41-90E7-C685418B7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072" y="2187538"/>
            <a:ext cx="5731856" cy="387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197CE-5172-EC4E-9A7E-72E59E13D710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85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overview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56CE31-B547-5C4B-B195-B6958442495C}"/>
              </a:ext>
            </a:extLst>
          </p:cNvPr>
          <p:cNvSpPr txBox="1"/>
          <p:nvPr/>
        </p:nvSpPr>
        <p:spPr>
          <a:xfrm>
            <a:off x="1205750" y="3102986"/>
            <a:ext cx="42787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전문의 </a:t>
            </a:r>
            <a:r>
              <a:rPr lang="en-US" altLang="ko-KR" sz="3000" spc="-150" dirty="0"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+</a:t>
            </a:r>
            <a:r>
              <a:rPr lang="ko-KR" altLang="en-US" sz="3000" spc="-150" dirty="0"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 인정의 등이 </a:t>
            </a:r>
            <a:r>
              <a:rPr lang="ko-KR" altLang="en-US" sz="3000" spc="-150" dirty="0">
                <a:solidFill>
                  <a:srgbClr val="FF0000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혼재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31F34-5BA9-DC41-A875-52478432F8A4}"/>
              </a:ext>
            </a:extLst>
          </p:cNvPr>
          <p:cNvSpPr txBox="1"/>
          <p:nvPr/>
        </p:nvSpPr>
        <p:spPr>
          <a:xfrm>
            <a:off x="1102941" y="1722063"/>
            <a:ext cx="6938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시행이 늦춰진 전문의 제도를 보완하기 위한</a:t>
            </a:r>
            <a:endParaRPr lang="en-US" altLang="ko-KR" sz="3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ko-KR" altLang="en-US" sz="3000" spc="-150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인정의</a:t>
            </a:r>
            <a:r>
              <a:rPr lang="en-US" altLang="ko-KR" sz="3000" spc="-150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</a:t>
            </a:r>
            <a:r>
              <a:rPr lang="ko-KR" altLang="en-US" sz="3000" spc="-150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제도 등</a:t>
            </a:r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이 이미 존재하던 상황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E1D48-4B96-9C45-9496-EEF3124F4668}"/>
              </a:ext>
            </a:extLst>
          </p:cNvPr>
          <p:cNvSpPr txBox="1"/>
          <p:nvPr/>
        </p:nvSpPr>
        <p:spPr>
          <a:xfrm>
            <a:off x="1205750" y="3991811"/>
            <a:ext cx="65838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rgbClr val="525252"/>
                </a:solidFill>
                <a:highlight>
                  <a:srgbClr val="FFFF00"/>
                </a:highlight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전문의 과정을 가르치는 의사가</a:t>
            </a:r>
            <a:endParaRPr lang="en-US" altLang="ko-KR" sz="3000" spc="-150" dirty="0">
              <a:solidFill>
                <a:srgbClr val="525252"/>
              </a:solidFill>
              <a:highlight>
                <a:srgbClr val="FFFF00"/>
              </a:highlight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ko-KR" altLang="en-US" sz="3000" spc="-150" dirty="0">
                <a:solidFill>
                  <a:srgbClr val="525252"/>
                </a:solidFill>
                <a:highlight>
                  <a:srgbClr val="FFFF00"/>
                </a:highlight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전문의 자격증을 취득하지 못한 상황 </a:t>
            </a:r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8DB42-3738-4D48-AFFC-227D1E12819A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1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overview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6767DB-968D-BD46-844C-A1F3757CAAB3}"/>
              </a:ext>
            </a:extLst>
          </p:cNvPr>
          <p:cNvSpPr txBox="1"/>
          <p:nvPr/>
        </p:nvSpPr>
        <p:spPr>
          <a:xfrm>
            <a:off x="1172120" y="1994391"/>
            <a:ext cx="11801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highlight>
                  <a:srgbClr val="FFFF00"/>
                </a:highlight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문제 </a:t>
            </a:r>
            <a:r>
              <a:rPr lang="en-US" altLang="ko-KR" sz="3000" spc="-150" dirty="0">
                <a:highlight>
                  <a:srgbClr val="FFFF00"/>
                </a:highlight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1</a:t>
            </a:r>
            <a:endParaRPr lang="ko-KR" altLang="en-US" sz="3000" spc="-150" dirty="0">
              <a:highlight>
                <a:srgbClr val="FFFF00"/>
              </a:highlight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A65F8-8C8E-DD41-B157-9A85CEC089F5}"/>
              </a:ext>
            </a:extLst>
          </p:cNvPr>
          <p:cNvSpPr txBox="1"/>
          <p:nvPr/>
        </p:nvSpPr>
        <p:spPr>
          <a:xfrm>
            <a:off x="1172120" y="2677149"/>
            <a:ext cx="6242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어떤 의사가</a:t>
            </a:r>
            <a:endParaRPr lang="en-US" altLang="ko-KR" sz="3000" spc="-150" dirty="0"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ko-KR" altLang="en-US" sz="3000" spc="-150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어떤 분야에 대해</a:t>
            </a:r>
            <a:endParaRPr lang="en-US" altLang="ko-KR" sz="3000" spc="-150" dirty="0"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ko-KR" altLang="en-US" sz="3000" spc="-150" dirty="0"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얼마나 전문적인지 알기 어려움</a:t>
            </a:r>
            <a:endParaRPr lang="en-US" altLang="ko-KR" sz="3000" spc="-150" dirty="0"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endParaRPr lang="en-US" altLang="ko-KR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  <a:p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너무 많고 복잡한 판단기준 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-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 전문의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, </a:t>
            </a:r>
            <a:r>
              <a:rPr lang="ko-KR" altLang="en-US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인정의</a:t>
            </a:r>
            <a:r>
              <a:rPr lang="en-US" altLang="ko-KR" sz="25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…</a:t>
            </a:r>
            <a:endParaRPr lang="ko-KR" altLang="en-US" sz="25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A5C43-A536-0444-BE81-D8A1BCD63688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1874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37930" y="11802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solidFill>
                  <a:schemeClr val="accent5"/>
                </a:solidFill>
                <a:latin typeface="Gothic A1 SemiBold" pitchFamily="2" charset="-127"/>
                <a:ea typeface="Gothic A1 SemiBold" pitchFamily="2" charset="-127"/>
                <a:cs typeface="Gothic A1 SemiBold" pitchFamily="2" charset="-127"/>
              </a:rPr>
              <a:t>overview</a:t>
            </a:r>
            <a:endParaRPr lang="ko-KR" altLang="en-US" sz="4000" b="1" spc="-150" dirty="0">
              <a:solidFill>
                <a:schemeClr val="accent5"/>
              </a:solidFill>
              <a:latin typeface="Gothic A1 SemiBold" pitchFamily="2" charset="-127"/>
              <a:ea typeface="Gothic A1 SemiBold" pitchFamily="2" charset="-127"/>
              <a:cs typeface="Gothic A1 SemiBold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076" y="248693"/>
            <a:ext cx="118854" cy="54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A65F8-8C8E-DD41-B157-9A85CEC089F5}"/>
              </a:ext>
            </a:extLst>
          </p:cNvPr>
          <p:cNvSpPr txBox="1"/>
          <p:nvPr/>
        </p:nvSpPr>
        <p:spPr>
          <a:xfrm>
            <a:off x="2880427" y="898269"/>
            <a:ext cx="35733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solidFill>
                  <a:srgbClr val="52525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치과의 많은 진료과목</a:t>
            </a:r>
            <a:endParaRPr lang="en-US" altLang="ko-KR" sz="3000" spc="-150" dirty="0">
              <a:solidFill>
                <a:srgbClr val="525252"/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  <p:pic>
        <p:nvPicPr>
          <p:cNvPr id="3074" name="Picture 2" descr="https://lh5.googleusercontent.com/n5ygd5dhEZ27w7WokCmmwDPThzcUWxSlp86GGOHQ71piEjLPTPIOzK0YcWBOeqli6TS5UEhCNdrUtX68D9Jf9tRaV-DJos6XZyh0zm0kEBThTaFS_BYOM0C3bKhkREHz9b5YGlVL">
            <a:extLst>
              <a:ext uri="{FF2B5EF4-FFF2-40B4-BE49-F238E27FC236}">
                <a16:creationId xmlns:a16="http://schemas.microsoft.com/office/drawing/2014/main" id="{346D86CB-AA16-DF4D-B06D-0EEC5D9BD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6" t="23768" r="6263" b="5218"/>
          <a:stretch/>
        </p:blipFill>
        <p:spPr bwMode="auto">
          <a:xfrm>
            <a:off x="2604052" y="1542506"/>
            <a:ext cx="4126134" cy="487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81441D-C46F-1347-BD7F-CE6AF9108DF2}"/>
              </a:ext>
            </a:extLst>
          </p:cNvPr>
          <p:cNvSpPr txBox="1"/>
          <p:nvPr/>
        </p:nvSpPr>
        <p:spPr>
          <a:xfrm>
            <a:off x="7937153" y="54509"/>
            <a:ext cx="987771" cy="446276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300" spc="-150" dirty="0" err="1">
                <a:solidFill>
                  <a:schemeClr val="accent2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4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치</a:t>
            </a:r>
            <a:r>
              <a:rPr lang="ko-KR" altLang="en-US" sz="2300" spc="-150" dirty="0" err="1">
                <a:solidFill>
                  <a:schemeClr val="accent1"/>
                </a:solidFill>
                <a:latin typeface="Gothic A1 Medium" pitchFamily="2" charset="-127"/>
                <a:ea typeface="Gothic A1 Medium" pitchFamily="2" charset="-127"/>
                <a:cs typeface="Gothic A1 Medium" pitchFamily="2" charset="-127"/>
              </a:rPr>
              <a:t>의</a:t>
            </a:r>
            <a:endParaRPr lang="ko-KR" altLang="en-US" sz="2300" spc="-150" dirty="0">
              <a:solidFill>
                <a:schemeClr val="accent6">
                  <a:lumMod val="50000"/>
                </a:schemeClr>
              </a:solidFill>
              <a:latin typeface="Gothic A1 Medium" pitchFamily="2" charset="-127"/>
              <a:ea typeface="Gothic A1 Medium" pitchFamily="2" charset="-127"/>
              <a:cs typeface="Gothic A1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793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60_팬톤블루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A0CEDE"/>
      </a:accent1>
      <a:accent2>
        <a:srgbClr val="00B9CE"/>
      </a:accent2>
      <a:accent3>
        <a:srgbClr val="83CDBE"/>
      </a:accent3>
      <a:accent4>
        <a:srgbClr val="0064A2"/>
      </a:accent4>
      <a:accent5>
        <a:srgbClr val="7BB6D4"/>
      </a:accent5>
      <a:accent6>
        <a:srgbClr val="CAD6D6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</TotalTime>
  <Words>380</Words>
  <Application>Microsoft Macintosh PowerPoint</Application>
  <PresentationFormat>화면 슬라이드 쇼(4:3)</PresentationFormat>
  <Paragraphs>126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Gothic A1 SemiBold</vt:lpstr>
      <vt:lpstr>Calibri</vt:lpstr>
      <vt:lpstr>Wingdings</vt:lpstr>
      <vt:lpstr>Arial</vt:lpstr>
      <vt:lpstr>맑은 고딕</vt:lpstr>
      <vt:lpstr>Gothic A1 Medium</vt:lpstr>
      <vt:lpstr>Calibri Light</vt:lpstr>
      <vt:lpstr>Microsoft GothicNeo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Microsoft Office User</cp:lastModifiedBy>
  <cp:revision>73</cp:revision>
  <cp:lastPrinted>2019-08-13T11:17:35Z</cp:lastPrinted>
  <dcterms:created xsi:type="dcterms:W3CDTF">2015-01-21T11:35:38Z</dcterms:created>
  <dcterms:modified xsi:type="dcterms:W3CDTF">2019-08-14T01:47:52Z</dcterms:modified>
</cp:coreProperties>
</file>